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799263" cy="99298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ret" panose="020B0604020202020204" charset="-18"/>
      <p:regular r:id="rId7"/>
    </p:embeddedFont>
    <p:embeddedFont>
      <p:font typeface="Garet Bold" panose="020B0604020202020204" charset="-18"/>
      <p:regular r:id="rId8"/>
    </p:embeddedFont>
    <p:embeddedFont>
      <p:font typeface="Georgia Pro Cond Black" panose="02040A06050405020203" pitchFamily="18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57" autoAdjust="0"/>
  </p:normalViewPr>
  <p:slideViewPr>
    <p:cSldViewPr>
      <p:cViewPr varScale="1">
        <p:scale>
          <a:sx n="50" d="100"/>
          <a:sy n="50" d="100"/>
        </p:scale>
        <p:origin x="23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BF44760-6C4E-E2D2-DBB0-E9D64BAA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5680432"/>
            <a:ext cx="1702429" cy="94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49A4586-3C6E-1330-D2DB-0A7B9055F2D9}"/>
              </a:ext>
            </a:extLst>
          </p:cNvPr>
          <p:cNvSpPr/>
          <p:nvPr/>
        </p:nvSpPr>
        <p:spPr>
          <a:xfrm>
            <a:off x="354747" y="7131786"/>
            <a:ext cx="7239000" cy="20254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A998667-3851-B5FA-FCEA-23E852A98A49}"/>
              </a:ext>
            </a:extLst>
          </p:cNvPr>
          <p:cNvSpPr/>
          <p:nvPr/>
        </p:nvSpPr>
        <p:spPr>
          <a:xfrm>
            <a:off x="311168" y="2190991"/>
            <a:ext cx="7326159" cy="3213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7772400" cy="1085597"/>
            <a:chOff x="0" y="0"/>
            <a:chExt cx="1353458" cy="189042"/>
          </a:xfrm>
          <a:solidFill>
            <a:schemeClr val="accent3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53458" cy="189042"/>
            </a:xfrm>
            <a:custGeom>
              <a:avLst/>
              <a:gdLst/>
              <a:ahLst/>
              <a:cxnLst/>
              <a:rect l="l" t="t" r="r" b="b"/>
              <a:pathLst>
                <a:path w="1353458" h="189042">
                  <a:moveTo>
                    <a:pt x="0" y="0"/>
                  </a:moveTo>
                  <a:lnTo>
                    <a:pt x="1353458" y="0"/>
                  </a:lnTo>
                  <a:lnTo>
                    <a:pt x="1353458" y="189042"/>
                  </a:lnTo>
                  <a:lnTo>
                    <a:pt x="0" y="18904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53458" cy="208092"/>
            </a:xfrm>
            <a:prstGeom prst="rect">
              <a:avLst/>
            </a:prstGeom>
            <a:grpFill/>
          </p:spPr>
          <p:txBody>
            <a:bodyPr lIns="17914" tIns="17914" rIns="17914" bIns="17914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400" y="7354516"/>
            <a:ext cx="7751894" cy="2030117"/>
            <a:chOff x="-160497" y="-137836"/>
            <a:chExt cx="1121342" cy="653422"/>
          </a:xfrm>
        </p:grpSpPr>
        <p:sp>
          <p:nvSpPr>
            <p:cNvPr id="6" name="Freeform 6"/>
            <p:cNvSpPr/>
            <p:nvPr/>
          </p:nvSpPr>
          <p:spPr>
            <a:xfrm>
              <a:off x="-160497" y="-137836"/>
              <a:ext cx="1040313" cy="653422"/>
            </a:xfrm>
            <a:custGeom>
              <a:avLst/>
              <a:gdLst/>
              <a:ahLst/>
              <a:cxnLst/>
              <a:rect l="l" t="t" r="r" b="b"/>
              <a:pathLst>
                <a:path w="960846" h="398044">
                  <a:moveTo>
                    <a:pt x="71364" y="0"/>
                  </a:moveTo>
                  <a:lnTo>
                    <a:pt x="889482" y="0"/>
                  </a:lnTo>
                  <a:cubicBezTo>
                    <a:pt x="908409" y="0"/>
                    <a:pt x="926560" y="7519"/>
                    <a:pt x="939944" y="20902"/>
                  </a:cubicBezTo>
                  <a:cubicBezTo>
                    <a:pt x="953327" y="34285"/>
                    <a:pt x="960846" y="52437"/>
                    <a:pt x="960846" y="71364"/>
                  </a:cubicBezTo>
                  <a:lnTo>
                    <a:pt x="960846" y="326681"/>
                  </a:lnTo>
                  <a:cubicBezTo>
                    <a:pt x="960846" y="345607"/>
                    <a:pt x="953327" y="363759"/>
                    <a:pt x="939944" y="377142"/>
                  </a:cubicBezTo>
                  <a:cubicBezTo>
                    <a:pt x="926560" y="390526"/>
                    <a:pt x="908409" y="398044"/>
                    <a:pt x="889482" y="398044"/>
                  </a:cubicBezTo>
                  <a:lnTo>
                    <a:pt x="71364" y="398044"/>
                  </a:lnTo>
                  <a:cubicBezTo>
                    <a:pt x="52437" y="398044"/>
                    <a:pt x="34285" y="390526"/>
                    <a:pt x="20902" y="377142"/>
                  </a:cubicBezTo>
                  <a:cubicBezTo>
                    <a:pt x="7519" y="363759"/>
                    <a:pt x="0" y="345607"/>
                    <a:pt x="0" y="326681"/>
                  </a:cubicBezTo>
                  <a:lnTo>
                    <a:pt x="0" y="71364"/>
                  </a:lnTo>
                  <a:cubicBezTo>
                    <a:pt x="0" y="52437"/>
                    <a:pt x="7519" y="34285"/>
                    <a:pt x="20902" y="20902"/>
                  </a:cubicBezTo>
                  <a:cubicBezTo>
                    <a:pt x="34285" y="7519"/>
                    <a:pt x="52437" y="0"/>
                    <a:pt x="7136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dkEdge">
              <a:contourClr>
                <a:schemeClr val="accent2">
                  <a:lumMod val="75000"/>
                </a:schemeClr>
              </a:contourClr>
            </a:sp3d>
          </p:spPr>
          <p:txBody>
            <a:bodyPr/>
            <a:lstStyle/>
            <a:p>
              <a:r>
                <a:rPr lang="pl-PL" b="1" dirty="0">
                  <a:solidFill>
                    <a:schemeClr val="bg1"/>
                  </a:solidFill>
                  <a:latin typeface="Georgia Pro Cond Black" panose="02040A06050405020203" pitchFamily="18" charset="0"/>
                </a:rPr>
                <a:t>   </a:t>
              </a:r>
              <a:r>
                <a:rPr lang="pl-PL" sz="950" b="1" dirty="0">
                  <a:solidFill>
                    <a:schemeClr val="bg1"/>
                  </a:solidFill>
                  <a:latin typeface="+mj-lt"/>
                </a:rPr>
                <a:t>Podmiot, który zawarł umowę o dofinansowanie kosztów kształcenia ustawicznego ze środków KFS: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l-PL" sz="950" b="1" dirty="0">
                  <a:solidFill>
                    <a:schemeClr val="bg1"/>
                  </a:solidFill>
                  <a:latin typeface="+mj-lt"/>
                </a:rPr>
                <a:t>utrzymuje zatrudnienie osoby, na której kształcenie ustawiczne przyznano finansowanie, przez okres co najmniej 3 miesięcy od dnia ukończenia przez nią kształcenia, z wyjątkiem: rozwiązania przez tę osobę umowy o pracę, rozwiązania z tą osobą umowy o pracę na podstawie art. 52 albo art. 53 ustawy z dnia 26 czerwca 1974 r. – Kodeks pracy, wygaśnięcia stosunku pracy, otrzymania na tę osobę finansowania w przypadku zwolnienia monitorowanego; nie zawiesza albo nie zaprzestaje prowadzenia dotychczasowej działalności gospodarczej przez okres 3 miesięcy od dnia ukończenia kształcenia, w przypadku gdy z finansowania kształcenia ustawicznego skorzystał pracodawca lub osoba fizyczna prowadząca działalność gospodarczą, chyba że powodem będzie ogłoszenie przez niego upadłości; zatrudnia, zawiera umowę lub umowy cywilnoprawne dotyczące świadczenia usług przez okres co najmniej 3 miesięcy od dnia ukończenia kształcenia z osobą, która skorzystała z finansowanego kształcenia ustawicznego, z osobą świadczącą usługi na podstawie umowy cywilnoprawnej.</a:t>
              </a:r>
            </a:p>
            <a:p>
              <a:r>
                <a:rPr lang="pl-PL" sz="950" b="1" dirty="0">
                  <a:solidFill>
                    <a:schemeClr val="bg1"/>
                  </a:solidFill>
                  <a:latin typeface="+mj-lt"/>
                </a:rPr>
                <a:t>      W przypadku niedotrzymania tych warunków podmiot nie otrzyma finansowania z KFS w ciągu roku od dnia ukończenia finansowanego              </a:t>
              </a:r>
            </a:p>
            <a:p>
              <a:r>
                <a:rPr lang="pl-PL" sz="950" b="1" dirty="0">
                  <a:solidFill>
                    <a:schemeClr val="bg1"/>
                  </a:solidFill>
                  <a:latin typeface="+mj-lt"/>
                </a:rPr>
                <a:t>      kształcenia</a:t>
              </a:r>
              <a:endParaRPr lang="pl-PL" sz="950" b="1" dirty="0">
                <a:latin typeface="Georgia Pro Cond Black" panose="02040A06050405020203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960845" cy="417094"/>
            </a:xfrm>
            <a:prstGeom prst="rect">
              <a:avLst/>
            </a:prstGeom>
          </p:spPr>
          <p:txBody>
            <a:bodyPr lIns="17914" tIns="17914" rIns="17914" bIns="17914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9444" y="9487878"/>
            <a:ext cx="7871287" cy="582273"/>
            <a:chOff x="0" y="0"/>
            <a:chExt cx="2743804" cy="280498"/>
          </a:xfrm>
          <a:solidFill>
            <a:schemeClr val="accent3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43804" cy="280498"/>
            </a:xfrm>
            <a:custGeom>
              <a:avLst/>
              <a:gdLst/>
              <a:ahLst/>
              <a:cxnLst/>
              <a:rect l="l" t="t" r="r" b="b"/>
              <a:pathLst>
                <a:path w="2743804" h="280498">
                  <a:moveTo>
                    <a:pt x="0" y="0"/>
                  </a:moveTo>
                  <a:lnTo>
                    <a:pt x="2743804" y="0"/>
                  </a:lnTo>
                  <a:lnTo>
                    <a:pt x="2743804" y="280498"/>
                  </a:lnTo>
                  <a:lnTo>
                    <a:pt x="0" y="280498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43804" cy="26144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086172" y="149086"/>
            <a:ext cx="606654" cy="730513"/>
          </a:xfrm>
          <a:custGeom>
            <a:avLst/>
            <a:gdLst/>
            <a:ahLst/>
            <a:cxnLst/>
            <a:rect l="l" t="t" r="r" b="b"/>
            <a:pathLst>
              <a:path w="606654" h="730513">
                <a:moveTo>
                  <a:pt x="0" y="0"/>
                </a:moveTo>
                <a:lnTo>
                  <a:pt x="606654" y="0"/>
                </a:lnTo>
                <a:lnTo>
                  <a:pt x="606654" y="730513"/>
                </a:lnTo>
                <a:lnTo>
                  <a:pt x="0" y="73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72277" y="149086"/>
            <a:ext cx="598781" cy="730513"/>
          </a:xfrm>
          <a:custGeom>
            <a:avLst/>
            <a:gdLst/>
            <a:ahLst/>
            <a:cxnLst/>
            <a:rect l="l" t="t" r="r" b="b"/>
            <a:pathLst>
              <a:path w="598781" h="730513">
                <a:moveTo>
                  <a:pt x="0" y="0"/>
                </a:moveTo>
                <a:lnTo>
                  <a:pt x="598781" y="0"/>
                </a:lnTo>
                <a:lnTo>
                  <a:pt x="598781" y="730513"/>
                </a:lnTo>
                <a:lnTo>
                  <a:pt x="0" y="730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5676" y="195226"/>
            <a:ext cx="1019733" cy="638233"/>
          </a:xfrm>
          <a:custGeom>
            <a:avLst/>
            <a:gdLst/>
            <a:ahLst/>
            <a:cxnLst/>
            <a:rect l="l" t="t" r="r" b="b"/>
            <a:pathLst>
              <a:path w="1019733" h="638233">
                <a:moveTo>
                  <a:pt x="0" y="0"/>
                </a:moveTo>
                <a:lnTo>
                  <a:pt x="1019732" y="0"/>
                </a:lnTo>
                <a:lnTo>
                  <a:pt x="1019732" y="638233"/>
                </a:lnTo>
                <a:lnTo>
                  <a:pt x="0" y="638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-106699" y="2203559"/>
            <a:ext cx="7586660" cy="3015703"/>
          </a:xfrm>
          <a:prstGeom prst="rect">
            <a:avLst/>
          </a:prstGeom>
        </p:spPr>
        <p:txBody>
          <a:bodyPr lIns="17914" tIns="17914" rIns="17914" bIns="17914" rtlCol="0" anchor="ctr"/>
          <a:lstStyle/>
          <a:p>
            <a:pPr marL="0" lvl="0" indent="0" algn="l">
              <a:lnSpc>
                <a:spcPts val="1411"/>
              </a:lnSpc>
              <a:spcBef>
                <a:spcPct val="0"/>
              </a:spcBef>
            </a:pPr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192920" y="2084940"/>
            <a:ext cx="7043741" cy="3134322"/>
          </a:xfrm>
          <a:custGeom>
            <a:avLst/>
            <a:gdLst/>
            <a:ahLst/>
            <a:cxnLst/>
            <a:rect l="l" t="t" r="r" b="b"/>
            <a:pathLst>
              <a:path w="1381488" h="542562">
                <a:moveTo>
                  <a:pt x="50628" y="0"/>
                </a:moveTo>
                <a:lnTo>
                  <a:pt x="1330860" y="0"/>
                </a:lnTo>
                <a:cubicBezTo>
                  <a:pt x="1344287" y="0"/>
                  <a:pt x="1357165" y="5334"/>
                  <a:pt x="1366660" y="14829"/>
                </a:cubicBezTo>
                <a:cubicBezTo>
                  <a:pt x="1376154" y="24323"/>
                  <a:pt x="1381488" y="37201"/>
                  <a:pt x="1381488" y="50628"/>
                </a:cubicBezTo>
                <a:lnTo>
                  <a:pt x="1381488" y="491934"/>
                </a:lnTo>
                <a:cubicBezTo>
                  <a:pt x="1381488" y="505361"/>
                  <a:pt x="1376154" y="518239"/>
                  <a:pt x="1366660" y="527733"/>
                </a:cubicBezTo>
                <a:cubicBezTo>
                  <a:pt x="1357165" y="537228"/>
                  <a:pt x="1344287" y="542562"/>
                  <a:pt x="1330860" y="542562"/>
                </a:cubicBezTo>
                <a:lnTo>
                  <a:pt x="50628" y="542562"/>
                </a:lnTo>
                <a:cubicBezTo>
                  <a:pt x="37201" y="542562"/>
                  <a:pt x="24323" y="537228"/>
                  <a:pt x="14829" y="527733"/>
                </a:cubicBezTo>
                <a:cubicBezTo>
                  <a:pt x="5334" y="518239"/>
                  <a:pt x="0" y="505361"/>
                  <a:pt x="0" y="491934"/>
                </a:cubicBezTo>
                <a:lnTo>
                  <a:pt x="0" y="50628"/>
                </a:lnTo>
                <a:cubicBezTo>
                  <a:pt x="0" y="37201"/>
                  <a:pt x="5334" y="24323"/>
                  <a:pt x="14829" y="14829"/>
                </a:cubicBezTo>
                <a:cubicBezTo>
                  <a:pt x="24323" y="5334"/>
                  <a:pt x="37201" y="0"/>
                  <a:pt x="50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pl-PL" sz="1050" dirty="0">
                <a:latin typeface="+mj-lt"/>
              </a:rPr>
              <a:t>      </a:t>
            </a:r>
            <a:r>
              <a:rPr lang="pl-PL" sz="950" dirty="0">
                <a:latin typeface="+mj-lt"/>
              </a:rPr>
              <a:t>Ze środków KFS mogą być finansowane koszty związane z kształceniem ustawicznym: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50" dirty="0">
                <a:latin typeface="+mj-lt"/>
              </a:rPr>
              <a:t>pracowników; pracodawców; osób fizycznych prowadzących działalność gospodarczą; osób świadczących usługi na podstawie cywilnoprawnych.</a:t>
            </a:r>
          </a:p>
          <a:p>
            <a:endParaRPr lang="pl-PL" sz="950" dirty="0">
              <a:latin typeface="+mj-lt"/>
            </a:endParaRPr>
          </a:p>
          <a:p>
            <a:r>
              <a:rPr lang="pl-PL" sz="950" dirty="0">
                <a:latin typeface="+mj-lt"/>
              </a:rPr>
              <a:t>Maksymalna wysokość dofinansowania ze środków KFS w wysokości do 70 % tych kosztów, jednak nie więcej niż 200 % przeciętnego wynagrodzenia w danym roku kalendarzowym dla uczestnika kształcenia ustawicznego.</a:t>
            </a:r>
          </a:p>
          <a:p>
            <a:endParaRPr lang="pl-PL" sz="950" dirty="0">
              <a:latin typeface="+mj-lt"/>
            </a:endParaRPr>
          </a:p>
          <a:p>
            <a:r>
              <a:rPr lang="pl-PL" sz="950" dirty="0">
                <a:latin typeface="+mj-lt"/>
              </a:rPr>
              <a:t>Podmioty niezatrudniające pracowników albo zatrudniające w dniu złożenia wniosku o środki KFS w przeliczeniu na pełny wymiar czasu pracy nie więcej niż 9 osób dofinansowanie maksymalnie w wysokości do 90 % tych kosztów, jednak nie więcej niż 200 % przeciętnego wynagrodzenia w danym roku kalendarzowym dla uczestnika kształcenia ustawicznego.</a:t>
            </a:r>
          </a:p>
          <a:p>
            <a:endParaRPr lang="pl-PL" sz="950" dirty="0">
              <a:latin typeface="+mj-lt"/>
            </a:endParaRPr>
          </a:p>
          <a:p>
            <a:r>
              <a:rPr lang="pl-PL" sz="950" dirty="0">
                <a:latin typeface="+mj-lt"/>
              </a:rPr>
              <a:t>Wysokość środków KFS dla jednego wnioskodawcy w roku kalendarzowym nie może przekroczyć kwoty: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50" dirty="0">
                <a:latin typeface="+mj-lt"/>
              </a:rPr>
              <a:t>4-krotności przeciętnego wynagrodzenia – w przypadku podmiotów niezatrudniających pracowników albo które zatrudniają w dniu złożenia wniosku o środki KFS w przeliczeniu na pełny wymiar czasu pracy nie więcej niż 9 osób;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50" dirty="0">
                <a:latin typeface="+mj-lt"/>
              </a:rPr>
              <a:t>8-krotności przeciętnego wynagrodzenia – w przypadku podmiotów, które zatrudniają w dniu złożenia wniosku o środki KFS w przeliczeniu na pełny wymiar czasu pracy więcej niż 9 osób, jednak nie więcej niż 49 osób;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50" dirty="0">
                <a:latin typeface="+mj-lt"/>
              </a:rPr>
              <a:t>12-krotności przeciętnego wynagrodzenia – w przypadku podmiotów, które zatrudniają w dniu złożenia wniosku o środki KFS w przeliczeniu na pełny wymiar czasu pracy więcej niż 49 osób, jednak nie więcej niż 249 osób;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50" dirty="0">
                <a:latin typeface="+mj-lt"/>
              </a:rPr>
              <a:t>14-krotności przeciętnego wynagrodzenia – w przypadku podmiotów, które zatrudniają w dniu złożenia wniosku o środki KFS w przeliczeniu na pełny wymiar czasu pracy więcej niż 249 osób.</a:t>
            </a:r>
          </a:p>
          <a:p>
            <a:endParaRPr lang="pl-PL" sz="950" dirty="0">
              <a:latin typeface="+mj-lt"/>
            </a:endParaRPr>
          </a:p>
          <a:p>
            <a:endParaRPr lang="pl-PL" sz="1050" dirty="0">
              <a:latin typeface="+mj-lt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91290" y="1180673"/>
            <a:ext cx="7205236" cy="707877"/>
            <a:chOff x="0" y="0"/>
            <a:chExt cx="1298523" cy="1236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98523" cy="123689"/>
            </a:xfrm>
            <a:custGeom>
              <a:avLst/>
              <a:gdLst/>
              <a:ahLst/>
              <a:cxnLst/>
              <a:rect l="l" t="t" r="r" b="b"/>
              <a:pathLst>
                <a:path w="1298523" h="123689">
                  <a:moveTo>
                    <a:pt x="53724" y="0"/>
                  </a:moveTo>
                  <a:lnTo>
                    <a:pt x="1244799" y="0"/>
                  </a:lnTo>
                  <a:cubicBezTo>
                    <a:pt x="1259048" y="0"/>
                    <a:pt x="1272713" y="5660"/>
                    <a:pt x="1282788" y="15735"/>
                  </a:cubicBezTo>
                  <a:cubicBezTo>
                    <a:pt x="1292863" y="25811"/>
                    <a:pt x="1298523" y="39476"/>
                    <a:pt x="1298523" y="53724"/>
                  </a:cubicBezTo>
                  <a:lnTo>
                    <a:pt x="1298523" y="69965"/>
                  </a:lnTo>
                  <a:cubicBezTo>
                    <a:pt x="1298523" y="84213"/>
                    <a:pt x="1292863" y="97878"/>
                    <a:pt x="1282788" y="107953"/>
                  </a:cubicBezTo>
                  <a:cubicBezTo>
                    <a:pt x="1272713" y="118029"/>
                    <a:pt x="1259048" y="123689"/>
                    <a:pt x="1244799" y="123689"/>
                  </a:cubicBezTo>
                  <a:lnTo>
                    <a:pt x="53724" y="123689"/>
                  </a:lnTo>
                  <a:cubicBezTo>
                    <a:pt x="39476" y="123689"/>
                    <a:pt x="25811" y="118029"/>
                    <a:pt x="15735" y="107953"/>
                  </a:cubicBezTo>
                  <a:cubicBezTo>
                    <a:pt x="5660" y="97878"/>
                    <a:pt x="0" y="84213"/>
                    <a:pt x="0" y="69965"/>
                  </a:cubicBezTo>
                  <a:lnTo>
                    <a:pt x="0" y="53724"/>
                  </a:lnTo>
                  <a:cubicBezTo>
                    <a:pt x="0" y="39476"/>
                    <a:pt x="5660" y="25811"/>
                    <a:pt x="15735" y="15735"/>
                  </a:cubicBezTo>
                  <a:cubicBezTo>
                    <a:pt x="25811" y="5660"/>
                    <a:pt x="39476" y="0"/>
                    <a:pt x="5372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298523" cy="133214"/>
            </a:xfrm>
            <a:prstGeom prst="rect">
              <a:avLst/>
            </a:prstGeom>
          </p:spPr>
          <p:txBody>
            <a:bodyPr lIns="17309" tIns="17309" rIns="17309" bIns="17309" rtlCol="0" anchor="ctr"/>
            <a:lstStyle/>
            <a:p>
              <a:pPr marL="0" lvl="0" indent="0" algn="l">
                <a:lnSpc>
                  <a:spcPts val="141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85895" y="1377063"/>
            <a:ext cx="6993741" cy="44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4"/>
              </a:lnSpc>
            </a:pPr>
            <a:r>
              <a:rPr lang="en-US" sz="1549" b="1" spc="-58" dirty="0" err="1">
                <a:latin typeface="Garet"/>
                <a:ea typeface="Garet"/>
                <a:cs typeface="Garet"/>
                <a:sym typeface="Garet"/>
              </a:rPr>
              <a:t>Ustawa</a:t>
            </a:r>
            <a:r>
              <a:rPr lang="en-US" sz="1549" b="1" spc="-58" dirty="0">
                <a:latin typeface="Garet"/>
                <a:ea typeface="Garet"/>
                <a:cs typeface="Garet"/>
                <a:sym typeface="Garet"/>
              </a:rPr>
              <a:t> z </a:t>
            </a:r>
            <a:r>
              <a:rPr lang="en-US" sz="1549" b="1" spc="-58" dirty="0" err="1">
                <a:latin typeface="Garet"/>
                <a:ea typeface="Garet"/>
                <a:cs typeface="Garet"/>
                <a:sym typeface="Garet"/>
              </a:rPr>
              <a:t>dnia</a:t>
            </a:r>
            <a:r>
              <a:rPr lang="en-US" sz="1549" b="1" spc="-58" dirty="0">
                <a:latin typeface="Garet"/>
                <a:ea typeface="Garet"/>
                <a:cs typeface="Garet"/>
                <a:sym typeface="Garet"/>
              </a:rPr>
              <a:t> 20 </a:t>
            </a:r>
            <a:r>
              <a:rPr lang="en-US" sz="1549" b="1" spc="-58" dirty="0" err="1">
                <a:latin typeface="Garet"/>
                <a:ea typeface="Garet"/>
                <a:cs typeface="Garet"/>
                <a:sym typeface="Garet"/>
              </a:rPr>
              <a:t>marca</a:t>
            </a:r>
            <a:r>
              <a:rPr lang="en-US" sz="1549" b="1" spc="-58" dirty="0">
                <a:latin typeface="Garet"/>
                <a:ea typeface="Garet"/>
                <a:cs typeface="Garet"/>
                <a:sym typeface="Garet"/>
              </a:rPr>
              <a:t> 2025 r. o </a:t>
            </a:r>
            <a:r>
              <a:rPr lang="pl-PL" sz="1549" b="1" spc="-58" dirty="0">
                <a:latin typeface="Garet"/>
                <a:ea typeface="Garet"/>
                <a:cs typeface="Garet"/>
                <a:sym typeface="Garet"/>
              </a:rPr>
              <a:t>rynku pracy i służbach zatrudnienia </a:t>
            </a:r>
          </a:p>
          <a:p>
            <a:pPr marL="0" lvl="0" indent="0" algn="ctr">
              <a:lnSpc>
                <a:spcPts val="1704"/>
              </a:lnSpc>
            </a:pPr>
            <a:r>
              <a:rPr lang="pl-PL" sz="1549" b="1" spc="-58" dirty="0">
                <a:latin typeface="Garet"/>
                <a:ea typeface="Garet"/>
                <a:cs typeface="Garet"/>
                <a:sym typeface="Garet"/>
              </a:rPr>
              <a:t>zmiany od 01.01.2026 r.</a:t>
            </a:r>
            <a:endParaRPr lang="en-US" sz="1549" b="1" spc="-58" dirty="0"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36784" y="133973"/>
            <a:ext cx="4756014" cy="76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0"/>
              </a:lnSpc>
              <a:spcBef>
                <a:spcPct val="0"/>
              </a:spcBef>
            </a:pPr>
            <a:r>
              <a:rPr lang="pl-PL" sz="3000" b="1" spc="-113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Krajowy Fundusz Szkoleniowy</a:t>
            </a:r>
            <a:endParaRPr lang="en-US" sz="3000" b="1" spc="-113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-222232" y="9564857"/>
            <a:ext cx="777240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4"/>
              </a:lnSpc>
              <a:spcBef>
                <a:spcPct val="0"/>
              </a:spcBef>
            </a:pPr>
            <a:r>
              <a:rPr lang="en-US" sz="1299" b="1" spc="129" dirty="0">
                <a:solidFill>
                  <a:srgbClr val="0E3636"/>
                </a:solidFill>
                <a:latin typeface="Garet Bold"/>
                <a:ea typeface="Garet Bold"/>
                <a:cs typeface="Garet Bold"/>
                <a:sym typeface="Garet Bold"/>
              </a:rPr>
              <a:t>www.praca.gov.pl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0" y="9829688"/>
            <a:ext cx="7772400" cy="13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E3636"/>
                </a:solidFill>
                <a:latin typeface="Garet"/>
                <a:ea typeface="Garet"/>
                <a:cs typeface="Garet"/>
                <a:sym typeface="Garet"/>
              </a:rPr>
              <a:t>Dział</a:t>
            </a:r>
            <a:r>
              <a:rPr lang="en-US" sz="1100" dirty="0">
                <a:solidFill>
                  <a:srgbClr val="0E363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pl-PL" sz="1100" dirty="0">
                <a:solidFill>
                  <a:srgbClr val="0E3636"/>
                </a:solidFill>
                <a:latin typeface="Garet"/>
                <a:ea typeface="Garet"/>
                <a:cs typeface="Garet"/>
                <a:sym typeface="Garet"/>
              </a:rPr>
              <a:t>Rozwoju Zawodowego</a:t>
            </a:r>
            <a:r>
              <a:rPr lang="en-US" sz="1100" dirty="0">
                <a:solidFill>
                  <a:srgbClr val="0E3636"/>
                </a:solidFill>
                <a:latin typeface="Garet"/>
                <a:ea typeface="Garet"/>
                <a:cs typeface="Garet"/>
                <a:sym typeface="Garet"/>
              </a:rPr>
              <a:t> - tel. 85 747 38 </a:t>
            </a:r>
            <a:r>
              <a:rPr lang="pl-PL" sz="1100" dirty="0">
                <a:solidFill>
                  <a:srgbClr val="0E3636"/>
                </a:solidFill>
                <a:latin typeface="Garet"/>
                <a:ea typeface="Garet"/>
                <a:cs typeface="Garet"/>
                <a:sym typeface="Garet"/>
              </a:rPr>
              <a:t> 19 </a:t>
            </a:r>
            <a:endParaRPr lang="en-US" sz="1100" dirty="0">
              <a:solidFill>
                <a:srgbClr val="0E3636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0180767-51AC-C170-D19E-0567D948364D}"/>
              </a:ext>
            </a:extLst>
          </p:cNvPr>
          <p:cNvSpPr/>
          <p:nvPr/>
        </p:nvSpPr>
        <p:spPr>
          <a:xfrm>
            <a:off x="1836917" y="5511530"/>
            <a:ext cx="5867400" cy="14466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dirty="0">
                <a:solidFill>
                  <a:schemeClr val="tx1"/>
                </a:solidFill>
              </a:rPr>
              <a:t>Wniosek o przyznanie środków Krajowego Funduszu Szkoleniowego (KFS) na finansowanie kosztów kształcenia ustawicznego pracowników i pracodawcy (PSZ-KFS) składany do PUP właściwego                ze względu na jego siedzibę albo adres prowadzenia działalności w postaci elektronicznej za pośrednictwem indywidualnego konta przez praca.gov.pl.</a:t>
            </a:r>
          </a:p>
          <a:p>
            <a:r>
              <a:rPr lang="pl-PL" sz="1050" dirty="0">
                <a:solidFill>
                  <a:schemeClr val="tx1"/>
                </a:solidFill>
              </a:rPr>
              <a:t>Instytucją realizującą szkolenie finansowane ze środków KFS jest realizator wpisany do rejestru, o którym mowa w art. 6 ust. 1 pkt 8 ustawy z dnia 9 listopada 2000 r. o utworzeniu Polskiej Agencji Rozwoju Przedsiębiorczości w zakresie świadczenia usług szkoleniowych - Baza Usług Rozwojowych https://uslugirozwojowe.parp.gov.pl/.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599</Words>
  <Application>Microsoft Office PowerPoint</Application>
  <PresentationFormat>Niestandardowy</PresentationFormat>
  <Paragraphs>23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Garet Bold</vt:lpstr>
      <vt:lpstr>Georgia Pro Cond Black</vt:lpstr>
      <vt:lpstr>Garet</vt:lpstr>
      <vt:lpstr>Calibri</vt:lpstr>
      <vt:lpstr>Office Theme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Cudzoziemcy - one page</dc:title>
  <dc:creator>Agnieszka Drozdowska-Seweryn</dc:creator>
  <cp:lastModifiedBy>Jolanta Tulkis</cp:lastModifiedBy>
  <cp:revision>6</cp:revision>
  <cp:lastPrinted>2025-06-06T11:58:47Z</cp:lastPrinted>
  <dcterms:created xsi:type="dcterms:W3CDTF">2006-08-16T00:00:00Z</dcterms:created>
  <dcterms:modified xsi:type="dcterms:W3CDTF">2025-07-30T09:57:39Z</dcterms:modified>
  <dc:identifier>DAGnO6zaVdg</dc:identifier>
</cp:coreProperties>
</file>